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7" r:id="rId3"/>
    <p:sldId id="284" r:id="rId4"/>
    <p:sldId id="289" r:id="rId5"/>
    <p:sldId id="278" r:id="rId6"/>
    <p:sldId id="285" r:id="rId7"/>
    <p:sldId id="259" r:id="rId8"/>
    <p:sldId id="267" r:id="rId9"/>
    <p:sldId id="290" r:id="rId10"/>
    <p:sldId id="291" r:id="rId11"/>
    <p:sldId id="292" r:id="rId12"/>
    <p:sldId id="293" r:id="rId13"/>
    <p:sldId id="271" r:id="rId14"/>
    <p:sldId id="288" r:id="rId15"/>
    <p:sldId id="266" r:id="rId16"/>
    <p:sldId id="262" r:id="rId17"/>
    <p:sldId id="287" r:id="rId18"/>
    <p:sldId id="286" r:id="rId19"/>
    <p:sldId id="29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485BDE-2551-2B4F-BD9A-80D51550CF1D}">
          <p14:sldIdLst>
            <p14:sldId id="256"/>
            <p14:sldId id="277"/>
            <p14:sldId id="284"/>
            <p14:sldId id="289"/>
            <p14:sldId id="278"/>
            <p14:sldId id="285"/>
            <p14:sldId id="259"/>
            <p14:sldId id="267"/>
            <p14:sldId id="290"/>
            <p14:sldId id="291"/>
            <p14:sldId id="292"/>
            <p14:sldId id="293"/>
            <p14:sldId id="271"/>
            <p14:sldId id="288"/>
            <p14:sldId id="266"/>
            <p14:sldId id="262"/>
            <p14:sldId id="287"/>
            <p14:sldId id="286"/>
            <p14:sldId id="29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59" autoAdjust="0"/>
    <p:restoredTop sz="94660"/>
  </p:normalViewPr>
  <p:slideViewPr>
    <p:cSldViewPr snapToGrid="0">
      <p:cViewPr varScale="1">
        <p:scale>
          <a:sx n="96" d="100"/>
          <a:sy n="96" d="100"/>
        </p:scale>
        <p:origin x="648"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2F4001-92F3-2147-BCFB-FCDBB6D977C4}" type="datetimeFigureOut">
              <a:rPr lang="en-US" smtClean="0"/>
              <a:t>3/30/18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7D939-CF47-7641-BCD6-FE0D553AE430}" type="slidenum">
              <a:rPr lang="en-US" smtClean="0"/>
              <a:t>‹#›</a:t>
            </a:fld>
            <a:endParaRPr lang="en-US"/>
          </a:p>
        </p:txBody>
      </p:sp>
    </p:spTree>
    <p:extLst>
      <p:ext uri="{BB962C8B-B14F-4D97-AF65-F5344CB8AC3E}">
        <p14:creationId xmlns:p14="http://schemas.microsoft.com/office/powerpoint/2010/main" val="520534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73A33F-F436-4999-9D91-2FF01013751C}" type="datetimeFigureOut">
              <a:rPr lang="en-US" smtClean="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D592E-967E-467B-80AA-14A74A85B079}" type="slidenum">
              <a:rPr lang="en-US" smtClean="0"/>
              <a:t>‹#›</a:t>
            </a:fld>
            <a:endParaRPr lang="en-US" dirty="0"/>
          </a:p>
        </p:txBody>
      </p:sp>
    </p:spTree>
    <p:extLst>
      <p:ext uri="{BB962C8B-B14F-4D97-AF65-F5344CB8AC3E}">
        <p14:creationId xmlns:p14="http://schemas.microsoft.com/office/powerpoint/2010/main" val="1560783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73A33F-F436-4999-9D91-2FF01013751C}" type="datetimeFigureOut">
              <a:rPr lang="en-US" smtClean="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D592E-967E-467B-80AA-14A74A85B079}" type="slidenum">
              <a:rPr lang="en-US" smtClean="0"/>
              <a:t>‹#›</a:t>
            </a:fld>
            <a:endParaRPr lang="en-US" dirty="0"/>
          </a:p>
        </p:txBody>
      </p:sp>
    </p:spTree>
    <p:extLst>
      <p:ext uri="{BB962C8B-B14F-4D97-AF65-F5344CB8AC3E}">
        <p14:creationId xmlns:p14="http://schemas.microsoft.com/office/powerpoint/2010/main" val="2807657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73A33F-F436-4999-9D91-2FF01013751C}" type="datetimeFigureOut">
              <a:rPr lang="en-US" smtClean="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D592E-967E-467B-80AA-14A74A85B079}" type="slidenum">
              <a:rPr lang="en-US" smtClean="0"/>
              <a:t>‹#›</a:t>
            </a:fld>
            <a:endParaRPr lang="en-US" dirty="0"/>
          </a:p>
        </p:txBody>
      </p:sp>
    </p:spTree>
    <p:extLst>
      <p:ext uri="{BB962C8B-B14F-4D97-AF65-F5344CB8AC3E}">
        <p14:creationId xmlns:p14="http://schemas.microsoft.com/office/powerpoint/2010/main" val="117026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73A33F-F436-4999-9D91-2FF01013751C}" type="datetimeFigureOut">
              <a:rPr lang="en-US" smtClean="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D592E-967E-467B-80AA-14A74A85B079}" type="slidenum">
              <a:rPr lang="en-US" smtClean="0"/>
              <a:t>‹#›</a:t>
            </a:fld>
            <a:endParaRPr lang="en-US" dirty="0"/>
          </a:p>
        </p:txBody>
      </p:sp>
    </p:spTree>
    <p:extLst>
      <p:ext uri="{BB962C8B-B14F-4D97-AF65-F5344CB8AC3E}">
        <p14:creationId xmlns:p14="http://schemas.microsoft.com/office/powerpoint/2010/main" val="246150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73A33F-F436-4999-9D91-2FF01013751C}" type="datetimeFigureOut">
              <a:rPr lang="en-US" smtClean="0"/>
              <a:t>3/30/18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D592E-967E-467B-80AA-14A74A85B079}" type="slidenum">
              <a:rPr lang="en-US" smtClean="0"/>
              <a:t>‹#›</a:t>
            </a:fld>
            <a:endParaRPr lang="en-US" dirty="0"/>
          </a:p>
        </p:txBody>
      </p:sp>
    </p:spTree>
    <p:extLst>
      <p:ext uri="{BB962C8B-B14F-4D97-AF65-F5344CB8AC3E}">
        <p14:creationId xmlns:p14="http://schemas.microsoft.com/office/powerpoint/2010/main" val="1560623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73A33F-F436-4999-9D91-2FF01013751C}" type="datetimeFigureOut">
              <a:rPr lang="en-US" smtClean="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9D592E-967E-467B-80AA-14A74A85B079}" type="slidenum">
              <a:rPr lang="en-US" smtClean="0"/>
              <a:t>‹#›</a:t>
            </a:fld>
            <a:endParaRPr lang="en-US" dirty="0"/>
          </a:p>
        </p:txBody>
      </p:sp>
    </p:spTree>
    <p:extLst>
      <p:ext uri="{BB962C8B-B14F-4D97-AF65-F5344CB8AC3E}">
        <p14:creationId xmlns:p14="http://schemas.microsoft.com/office/powerpoint/2010/main" val="2214890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73A33F-F436-4999-9D91-2FF01013751C}" type="datetimeFigureOut">
              <a:rPr lang="en-US" smtClean="0"/>
              <a:t>3/30/18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29D592E-967E-467B-80AA-14A74A85B079}" type="slidenum">
              <a:rPr lang="en-US" smtClean="0"/>
              <a:t>‹#›</a:t>
            </a:fld>
            <a:endParaRPr lang="en-US" dirty="0"/>
          </a:p>
        </p:txBody>
      </p:sp>
    </p:spTree>
    <p:extLst>
      <p:ext uri="{BB962C8B-B14F-4D97-AF65-F5344CB8AC3E}">
        <p14:creationId xmlns:p14="http://schemas.microsoft.com/office/powerpoint/2010/main" val="2185381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73A33F-F436-4999-9D91-2FF01013751C}" type="datetimeFigureOut">
              <a:rPr lang="en-US" smtClean="0"/>
              <a:t>3/30/18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29D592E-967E-467B-80AA-14A74A85B079}" type="slidenum">
              <a:rPr lang="en-US" smtClean="0"/>
              <a:t>‹#›</a:t>
            </a:fld>
            <a:endParaRPr lang="en-US" dirty="0"/>
          </a:p>
        </p:txBody>
      </p:sp>
    </p:spTree>
    <p:extLst>
      <p:ext uri="{BB962C8B-B14F-4D97-AF65-F5344CB8AC3E}">
        <p14:creationId xmlns:p14="http://schemas.microsoft.com/office/powerpoint/2010/main" val="100154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73A33F-F436-4999-9D91-2FF01013751C}" type="datetimeFigureOut">
              <a:rPr lang="en-US" smtClean="0"/>
              <a:t>3/30/18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29D592E-967E-467B-80AA-14A74A85B079}" type="slidenum">
              <a:rPr lang="en-US" smtClean="0"/>
              <a:t>‹#›</a:t>
            </a:fld>
            <a:endParaRPr lang="en-US" dirty="0"/>
          </a:p>
        </p:txBody>
      </p:sp>
    </p:spTree>
    <p:extLst>
      <p:ext uri="{BB962C8B-B14F-4D97-AF65-F5344CB8AC3E}">
        <p14:creationId xmlns:p14="http://schemas.microsoft.com/office/powerpoint/2010/main" val="95453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73A33F-F436-4999-9D91-2FF01013751C}" type="datetimeFigureOut">
              <a:rPr lang="en-US" smtClean="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9D592E-967E-467B-80AA-14A74A85B079}" type="slidenum">
              <a:rPr lang="en-US" smtClean="0"/>
              <a:t>‹#›</a:t>
            </a:fld>
            <a:endParaRPr lang="en-US" dirty="0"/>
          </a:p>
        </p:txBody>
      </p:sp>
    </p:spTree>
    <p:extLst>
      <p:ext uri="{BB962C8B-B14F-4D97-AF65-F5344CB8AC3E}">
        <p14:creationId xmlns:p14="http://schemas.microsoft.com/office/powerpoint/2010/main" val="3926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73A33F-F436-4999-9D91-2FF01013751C}" type="datetimeFigureOut">
              <a:rPr lang="en-US" smtClean="0"/>
              <a:t>3/30/18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9D592E-967E-467B-80AA-14A74A85B079}" type="slidenum">
              <a:rPr lang="en-US" smtClean="0"/>
              <a:t>‹#›</a:t>
            </a:fld>
            <a:endParaRPr lang="en-US" dirty="0"/>
          </a:p>
        </p:txBody>
      </p:sp>
    </p:spTree>
    <p:extLst>
      <p:ext uri="{BB962C8B-B14F-4D97-AF65-F5344CB8AC3E}">
        <p14:creationId xmlns:p14="http://schemas.microsoft.com/office/powerpoint/2010/main" val="627516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73A33F-F436-4999-9D91-2FF01013751C}" type="datetimeFigureOut">
              <a:rPr lang="en-US" smtClean="0"/>
              <a:t>3/30/18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9D592E-967E-467B-80AA-14A74A85B079}" type="slidenum">
              <a:rPr lang="en-US" smtClean="0"/>
              <a:t>‹#›</a:t>
            </a:fld>
            <a:endParaRPr lang="en-US" dirty="0"/>
          </a:p>
        </p:txBody>
      </p:sp>
    </p:spTree>
    <p:extLst>
      <p:ext uri="{BB962C8B-B14F-4D97-AF65-F5344CB8AC3E}">
        <p14:creationId xmlns:p14="http://schemas.microsoft.com/office/powerpoint/2010/main" val="712286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12192000" cy="2345635"/>
          </a:xfrm>
        </p:spPr>
        <p:txBody>
          <a:bodyPr>
            <a:normAutofit fontScale="90000"/>
          </a:bodyPr>
          <a:lstStyle/>
          <a:p>
            <a:r>
              <a:rPr lang="en-US" i="1" dirty="0"/>
              <a:t> </a:t>
            </a:r>
            <a:br>
              <a:rPr lang="en-US" i="1" dirty="0"/>
            </a:br>
            <a:r>
              <a:rPr lang="en-US" altLang="en-US" dirty="0">
                <a:cs typeface="Times New Roman" panose="02020603050405020304" pitchFamily="18" charset="0"/>
              </a:rPr>
              <a:t> Quasi-Biennial Oscillation Influence</a:t>
            </a:r>
            <a:br>
              <a:rPr lang="en-US" altLang="en-US" dirty="0">
                <a:cs typeface="Times New Roman" panose="02020603050405020304" pitchFamily="18" charset="0"/>
              </a:rPr>
            </a:br>
            <a:r>
              <a:rPr lang="en-US" altLang="en-US" dirty="0">
                <a:cs typeface="Times New Roman" panose="02020603050405020304" pitchFamily="18" charset="0"/>
              </a:rPr>
              <a:t>On The Madden-Julian Oscillation</a:t>
            </a:r>
            <a:endParaRPr lang="en-US" dirty="0"/>
          </a:p>
        </p:txBody>
      </p:sp>
      <p:sp>
        <p:nvSpPr>
          <p:cNvPr id="3" name="Subtitle 2"/>
          <p:cNvSpPr>
            <a:spLocks noGrp="1"/>
          </p:cNvSpPr>
          <p:nvPr>
            <p:ph type="subTitle" idx="1"/>
          </p:nvPr>
        </p:nvSpPr>
        <p:spPr>
          <a:xfrm>
            <a:off x="1524000" y="2345635"/>
            <a:ext cx="9144000" cy="2080591"/>
          </a:xfrm>
        </p:spPr>
        <p:txBody>
          <a:bodyPr>
            <a:normAutofit fontScale="92500" lnSpcReduction="10000"/>
          </a:bodyPr>
          <a:lstStyle/>
          <a:p>
            <a:r>
              <a:rPr lang="en-US" dirty="0"/>
              <a:t>Presenters Name: </a:t>
            </a:r>
          </a:p>
          <a:p>
            <a:r>
              <a:rPr lang="en-US" sz="3600" dirty="0"/>
              <a:t>Wes Lee Johnson</a:t>
            </a:r>
          </a:p>
          <a:p>
            <a:pPr>
              <a:lnSpc>
                <a:spcPct val="100000"/>
              </a:lnSpc>
            </a:pPr>
            <a:r>
              <a:rPr lang="en-US" dirty="0"/>
              <a:t>Mentor’s Name:</a:t>
            </a:r>
          </a:p>
          <a:p>
            <a:pPr>
              <a:lnSpc>
                <a:spcPct val="100000"/>
              </a:lnSpc>
            </a:pPr>
            <a:r>
              <a:rPr lang="en-US" dirty="0"/>
              <a:t>Senior Research Scientist </a:t>
            </a:r>
            <a:r>
              <a:rPr lang="en-US" b="1" dirty="0"/>
              <a:t>Lon Hood </a:t>
            </a:r>
            <a:r>
              <a:rPr lang="en-US" dirty="0"/>
              <a:t>of The Lunar and Planetary Laboratory at the University of Arizona</a:t>
            </a:r>
          </a:p>
          <a:p>
            <a:endParaRPr lang="en-US" sz="3600" dirty="0"/>
          </a:p>
        </p:txBody>
      </p:sp>
      <p:pic>
        <p:nvPicPr>
          <p:cNvPr id="7" name="Picture 6">
            <a:extLst>
              <a:ext uri="{FF2B5EF4-FFF2-40B4-BE49-F238E27FC236}">
                <a16:creationId xmlns:a16="http://schemas.microsoft.com/office/drawing/2014/main" id="{B5BE72AF-BCDE-D34D-B4B6-605F377B1133}"/>
              </a:ext>
            </a:extLst>
          </p:cNvPr>
          <p:cNvPicPr>
            <a:picLocks noChangeAspect="1"/>
          </p:cNvPicPr>
          <p:nvPr/>
        </p:nvPicPr>
        <p:blipFill>
          <a:blip r:embed="rId2"/>
          <a:stretch>
            <a:fillRect/>
          </a:stretch>
        </p:blipFill>
        <p:spPr>
          <a:xfrm>
            <a:off x="10890447" y="5655362"/>
            <a:ext cx="1301553" cy="1202635"/>
          </a:xfrm>
          <a:prstGeom prst="rect">
            <a:avLst/>
          </a:prstGeom>
        </p:spPr>
      </p:pic>
      <p:pic>
        <p:nvPicPr>
          <p:cNvPr id="8" name="Picture 7">
            <a:extLst>
              <a:ext uri="{FF2B5EF4-FFF2-40B4-BE49-F238E27FC236}">
                <a16:creationId xmlns:a16="http://schemas.microsoft.com/office/drawing/2014/main" id="{E2AA4945-5FED-DB4C-92B9-84F5A97B7E84}"/>
              </a:ext>
            </a:extLst>
          </p:cNvPr>
          <p:cNvPicPr>
            <a:picLocks noChangeAspect="1"/>
          </p:cNvPicPr>
          <p:nvPr/>
        </p:nvPicPr>
        <p:blipFill>
          <a:blip r:embed="rId3"/>
          <a:stretch>
            <a:fillRect/>
          </a:stretch>
        </p:blipFill>
        <p:spPr>
          <a:xfrm>
            <a:off x="3954103" y="5655365"/>
            <a:ext cx="777704" cy="1202635"/>
          </a:xfrm>
          <a:prstGeom prst="rect">
            <a:avLst/>
          </a:prstGeom>
        </p:spPr>
      </p:pic>
      <p:pic>
        <p:nvPicPr>
          <p:cNvPr id="9" name="Picture 8">
            <a:extLst>
              <a:ext uri="{FF2B5EF4-FFF2-40B4-BE49-F238E27FC236}">
                <a16:creationId xmlns:a16="http://schemas.microsoft.com/office/drawing/2014/main" id="{54334BD3-6647-014C-AFF5-303C9DD1286E}"/>
              </a:ext>
            </a:extLst>
          </p:cNvPr>
          <p:cNvPicPr>
            <a:picLocks noChangeAspect="1"/>
          </p:cNvPicPr>
          <p:nvPr/>
        </p:nvPicPr>
        <p:blipFill>
          <a:blip r:embed="rId4"/>
          <a:stretch>
            <a:fillRect/>
          </a:stretch>
        </p:blipFill>
        <p:spPr>
          <a:xfrm>
            <a:off x="0" y="5655362"/>
            <a:ext cx="1454802" cy="1202636"/>
          </a:xfrm>
          <a:prstGeom prst="rect">
            <a:avLst/>
          </a:prstGeom>
        </p:spPr>
      </p:pic>
      <p:pic>
        <p:nvPicPr>
          <p:cNvPr id="10" name="Picture 9">
            <a:extLst>
              <a:ext uri="{FF2B5EF4-FFF2-40B4-BE49-F238E27FC236}">
                <a16:creationId xmlns:a16="http://schemas.microsoft.com/office/drawing/2014/main" id="{88406259-1904-6845-8D6E-C21F0397732A}"/>
              </a:ext>
            </a:extLst>
          </p:cNvPr>
          <p:cNvPicPr>
            <a:picLocks noChangeAspect="1"/>
          </p:cNvPicPr>
          <p:nvPr/>
        </p:nvPicPr>
        <p:blipFill>
          <a:blip r:embed="rId5"/>
          <a:stretch>
            <a:fillRect/>
          </a:stretch>
        </p:blipFill>
        <p:spPr>
          <a:xfrm>
            <a:off x="7231108" y="5655365"/>
            <a:ext cx="1202635" cy="1202635"/>
          </a:xfrm>
          <a:prstGeom prst="rect">
            <a:avLst/>
          </a:prstGeom>
        </p:spPr>
      </p:pic>
    </p:spTree>
    <p:extLst>
      <p:ext uri="{BB962C8B-B14F-4D97-AF65-F5344CB8AC3E}">
        <p14:creationId xmlns:p14="http://schemas.microsoft.com/office/powerpoint/2010/main" val="648393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3B5B469-56EF-7F44-8F65-DEBE76BB389D}"/>
              </a:ext>
            </a:extLst>
          </p:cNvPr>
          <p:cNvSpPr txBox="1"/>
          <p:nvPr/>
        </p:nvSpPr>
        <p:spPr>
          <a:xfrm>
            <a:off x="908686" y="0"/>
            <a:ext cx="10564849" cy="1231106"/>
          </a:xfrm>
          <a:prstGeom prst="rect">
            <a:avLst/>
          </a:prstGeom>
          <a:noFill/>
        </p:spPr>
        <p:txBody>
          <a:bodyPr wrap="square" rtlCol="0">
            <a:spAutoFit/>
          </a:bodyPr>
          <a:lstStyle/>
          <a:p>
            <a:r>
              <a:rPr lang="en-US" sz="2800" dirty="0"/>
              <a:t>This plot shows the difference between the surface precipitation during the QBO East phase and the average precipitation (anomaly).</a:t>
            </a:r>
          </a:p>
          <a:p>
            <a:endParaRPr lang="en-US" dirty="0"/>
          </a:p>
        </p:txBody>
      </p:sp>
      <p:pic>
        <p:nvPicPr>
          <p:cNvPr id="4" name="Picture 3">
            <a:extLst>
              <a:ext uri="{FF2B5EF4-FFF2-40B4-BE49-F238E27FC236}">
                <a16:creationId xmlns:a16="http://schemas.microsoft.com/office/drawing/2014/main" id="{D0D24086-3870-5043-9120-5595B51CF06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6075" y="938001"/>
            <a:ext cx="9124061" cy="4467270"/>
          </a:xfrm>
          <a:prstGeom prst="rect">
            <a:avLst/>
          </a:prstGeom>
        </p:spPr>
      </p:pic>
      <p:sp>
        <p:nvSpPr>
          <p:cNvPr id="10" name="TextBox 9">
            <a:extLst>
              <a:ext uri="{FF2B5EF4-FFF2-40B4-BE49-F238E27FC236}">
                <a16:creationId xmlns:a16="http://schemas.microsoft.com/office/drawing/2014/main" id="{EB3E4192-FBD2-D54B-AC50-ECCFD4D3D955}"/>
              </a:ext>
            </a:extLst>
          </p:cNvPr>
          <p:cNvSpPr txBox="1"/>
          <p:nvPr/>
        </p:nvSpPr>
        <p:spPr>
          <a:xfrm>
            <a:off x="6707037" y="5112165"/>
            <a:ext cx="4394266" cy="1938992"/>
          </a:xfrm>
          <a:prstGeom prst="rect">
            <a:avLst/>
          </a:prstGeom>
          <a:noFill/>
        </p:spPr>
        <p:txBody>
          <a:bodyPr wrap="square" rtlCol="0">
            <a:spAutoFit/>
          </a:bodyPr>
          <a:lstStyle/>
          <a:p>
            <a:r>
              <a:rPr lang="en-US" sz="2400" dirty="0"/>
              <a:t>Note: Periods of strong ENSO events are excluded and only days when the MJO is active are considered.</a:t>
            </a:r>
          </a:p>
          <a:p>
            <a:endParaRPr lang="en-US" sz="2400" dirty="0"/>
          </a:p>
        </p:txBody>
      </p:sp>
      <p:sp>
        <p:nvSpPr>
          <p:cNvPr id="12" name="TextBox 11">
            <a:extLst>
              <a:ext uri="{FF2B5EF4-FFF2-40B4-BE49-F238E27FC236}">
                <a16:creationId xmlns:a16="http://schemas.microsoft.com/office/drawing/2014/main" id="{83B5B469-56EF-7F44-8F65-DEBE76BB389D}"/>
              </a:ext>
            </a:extLst>
          </p:cNvPr>
          <p:cNvSpPr txBox="1"/>
          <p:nvPr/>
        </p:nvSpPr>
        <p:spPr>
          <a:xfrm>
            <a:off x="351792" y="5185899"/>
            <a:ext cx="4394266" cy="830997"/>
          </a:xfrm>
          <a:prstGeom prst="rect">
            <a:avLst/>
          </a:prstGeom>
          <a:noFill/>
        </p:spPr>
        <p:txBody>
          <a:bodyPr wrap="square" rtlCol="0">
            <a:spAutoFit/>
          </a:bodyPr>
          <a:lstStyle/>
          <a:p>
            <a:r>
              <a:rPr lang="en-US" sz="2400" dirty="0"/>
              <a:t>Calculated from ERA-Interim Reanalysis meteorological data.</a:t>
            </a:r>
          </a:p>
        </p:txBody>
      </p:sp>
    </p:spTree>
    <p:extLst>
      <p:ext uri="{BB962C8B-B14F-4D97-AF65-F5344CB8AC3E}">
        <p14:creationId xmlns:p14="http://schemas.microsoft.com/office/powerpoint/2010/main" val="3407805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3B5B469-56EF-7F44-8F65-DEBE76BB389D}"/>
              </a:ext>
            </a:extLst>
          </p:cNvPr>
          <p:cNvSpPr txBox="1"/>
          <p:nvPr/>
        </p:nvSpPr>
        <p:spPr>
          <a:xfrm>
            <a:off x="908686" y="0"/>
            <a:ext cx="10564849" cy="1231106"/>
          </a:xfrm>
          <a:prstGeom prst="rect">
            <a:avLst/>
          </a:prstGeom>
          <a:noFill/>
        </p:spPr>
        <p:txBody>
          <a:bodyPr wrap="square" rtlCol="0">
            <a:spAutoFit/>
          </a:bodyPr>
          <a:lstStyle/>
          <a:p>
            <a:r>
              <a:rPr lang="en-US" sz="2800" dirty="0"/>
              <a:t>This plot shows the difference between the surface precipitation during the QBO West phase and the average precipitation (anomaly).</a:t>
            </a:r>
          </a:p>
          <a:p>
            <a:endParaRPr lang="en-US" dirty="0"/>
          </a:p>
        </p:txBody>
      </p:sp>
      <p:pic>
        <p:nvPicPr>
          <p:cNvPr id="3" name="Picture 2" descr="pt_7916_3x3_ndjfma_qbow_2.0_anoms_0N70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1308" y="928655"/>
            <a:ext cx="9053354" cy="4452711"/>
          </a:xfrm>
          <a:prstGeom prst="rect">
            <a:avLst/>
          </a:prstGeom>
        </p:spPr>
      </p:pic>
      <p:sp>
        <p:nvSpPr>
          <p:cNvPr id="6" name="TextBox 5">
            <a:extLst>
              <a:ext uri="{FF2B5EF4-FFF2-40B4-BE49-F238E27FC236}">
                <a16:creationId xmlns:a16="http://schemas.microsoft.com/office/drawing/2014/main" id="{83B5B469-56EF-7F44-8F65-DEBE76BB389D}"/>
              </a:ext>
            </a:extLst>
          </p:cNvPr>
          <p:cNvSpPr txBox="1"/>
          <p:nvPr/>
        </p:nvSpPr>
        <p:spPr>
          <a:xfrm>
            <a:off x="6707037" y="5112165"/>
            <a:ext cx="4394266" cy="1569660"/>
          </a:xfrm>
          <a:prstGeom prst="rect">
            <a:avLst/>
          </a:prstGeom>
          <a:noFill/>
        </p:spPr>
        <p:txBody>
          <a:bodyPr wrap="square" rtlCol="0">
            <a:spAutoFit/>
          </a:bodyPr>
          <a:lstStyle/>
          <a:p>
            <a:r>
              <a:rPr lang="en-US" sz="2400" dirty="0"/>
              <a:t>Note: Periods of strong ENSO events are excluded and only days when the MJO is active are considered.</a:t>
            </a:r>
          </a:p>
        </p:txBody>
      </p:sp>
      <p:sp>
        <p:nvSpPr>
          <p:cNvPr id="7" name="TextBox 6">
            <a:extLst>
              <a:ext uri="{FF2B5EF4-FFF2-40B4-BE49-F238E27FC236}">
                <a16:creationId xmlns:a16="http://schemas.microsoft.com/office/drawing/2014/main" id="{83B5B469-56EF-7F44-8F65-DEBE76BB389D}"/>
              </a:ext>
            </a:extLst>
          </p:cNvPr>
          <p:cNvSpPr txBox="1"/>
          <p:nvPr/>
        </p:nvSpPr>
        <p:spPr>
          <a:xfrm>
            <a:off x="351792" y="5185899"/>
            <a:ext cx="4394266" cy="830997"/>
          </a:xfrm>
          <a:prstGeom prst="rect">
            <a:avLst/>
          </a:prstGeom>
          <a:noFill/>
        </p:spPr>
        <p:txBody>
          <a:bodyPr wrap="square" rtlCol="0">
            <a:spAutoFit/>
          </a:bodyPr>
          <a:lstStyle/>
          <a:p>
            <a:r>
              <a:rPr lang="en-US" sz="2400" dirty="0"/>
              <a:t>Calculated from ERA-Interim Reanalysis meteorological data.</a:t>
            </a:r>
          </a:p>
        </p:txBody>
      </p:sp>
    </p:spTree>
    <p:extLst>
      <p:ext uri="{BB962C8B-B14F-4D97-AF65-F5344CB8AC3E}">
        <p14:creationId xmlns:p14="http://schemas.microsoft.com/office/powerpoint/2010/main" val="551590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3B5B469-56EF-7F44-8F65-DEBE76BB389D}"/>
              </a:ext>
            </a:extLst>
          </p:cNvPr>
          <p:cNvSpPr txBox="1"/>
          <p:nvPr/>
        </p:nvSpPr>
        <p:spPr>
          <a:xfrm>
            <a:off x="175168" y="0"/>
            <a:ext cx="12016832" cy="1231106"/>
          </a:xfrm>
          <a:prstGeom prst="rect">
            <a:avLst/>
          </a:prstGeom>
          <a:noFill/>
        </p:spPr>
        <p:txBody>
          <a:bodyPr wrap="square" rtlCol="0">
            <a:spAutoFit/>
          </a:bodyPr>
          <a:lstStyle/>
          <a:p>
            <a:r>
              <a:rPr lang="en-US" sz="2800" dirty="0"/>
              <a:t>This plot shows the difference between the surface precipitation during strong MJO events over the November to April season and the average precipitation. </a:t>
            </a:r>
          </a:p>
          <a:p>
            <a:endParaRPr lang="en-US" dirty="0"/>
          </a:p>
        </p:txBody>
      </p:sp>
      <p:pic>
        <p:nvPicPr>
          <p:cNvPr id="2" name="Picture 1" descr="pt_7916_3x3_ndjfma_mjo_2.0_n3p4.lt.1.anoms_0N70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2716" y="1078849"/>
            <a:ext cx="10030796" cy="5023620"/>
          </a:xfrm>
          <a:prstGeom prst="rect">
            <a:avLst/>
          </a:prstGeom>
        </p:spPr>
      </p:pic>
    </p:spTree>
    <p:extLst>
      <p:ext uri="{BB962C8B-B14F-4D97-AF65-F5344CB8AC3E}">
        <p14:creationId xmlns:p14="http://schemas.microsoft.com/office/powerpoint/2010/main" val="3389464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480" y="157099"/>
            <a:ext cx="4789087" cy="1325563"/>
          </a:xfrm>
        </p:spPr>
        <p:txBody>
          <a:bodyPr>
            <a:normAutofit/>
          </a:bodyPr>
          <a:lstStyle/>
          <a:p>
            <a:r>
              <a:rPr lang="en-US" sz="6000" dirty="0"/>
              <a:t>Conclusions</a:t>
            </a:r>
          </a:p>
        </p:txBody>
      </p:sp>
      <p:sp>
        <p:nvSpPr>
          <p:cNvPr id="3" name="Content Placeholder 2"/>
          <p:cNvSpPr>
            <a:spLocks noGrp="1"/>
          </p:cNvSpPr>
          <p:nvPr>
            <p:ph idx="1"/>
          </p:nvPr>
        </p:nvSpPr>
        <p:spPr>
          <a:xfrm>
            <a:off x="838200" y="1321984"/>
            <a:ext cx="10515600" cy="4351338"/>
          </a:xfrm>
        </p:spPr>
        <p:txBody>
          <a:bodyPr>
            <a:normAutofit lnSpcReduction="10000"/>
          </a:bodyPr>
          <a:lstStyle/>
          <a:p>
            <a:r>
              <a:rPr lang="en-US" sz="3200" dirty="0"/>
              <a:t>From the graphs above we see that during the QBOE phase, the surface precipitation increases in regions that are influenced by the MJO relative to that during the QBOW phase.  This is consistent with the hypothesis that the increased MJO amplitude during QBOE can affect surface precipitation conditions.</a:t>
            </a:r>
          </a:p>
          <a:p>
            <a:r>
              <a:rPr lang="en-US" sz="3200" dirty="0"/>
              <a:t>Knowing this, we can see that the stratospheric QBO can potentially impact surface weather conditions.</a:t>
            </a:r>
          </a:p>
          <a:p>
            <a:r>
              <a:rPr lang="en-US" sz="3200" dirty="0"/>
              <a:t>This could lead to improvements in extended range (weeks to months) weather  forecasting.</a:t>
            </a:r>
          </a:p>
        </p:txBody>
      </p:sp>
      <p:pic>
        <p:nvPicPr>
          <p:cNvPr id="7" name="Picture 6">
            <a:extLst>
              <a:ext uri="{FF2B5EF4-FFF2-40B4-BE49-F238E27FC236}">
                <a16:creationId xmlns:a16="http://schemas.microsoft.com/office/drawing/2014/main" id="{5ACA4A3E-A903-C94F-A60F-3423CBE70B05}"/>
              </a:ext>
            </a:extLst>
          </p:cNvPr>
          <p:cNvPicPr>
            <a:picLocks noChangeAspect="1"/>
          </p:cNvPicPr>
          <p:nvPr/>
        </p:nvPicPr>
        <p:blipFill>
          <a:blip r:embed="rId2"/>
          <a:stretch>
            <a:fillRect/>
          </a:stretch>
        </p:blipFill>
        <p:spPr>
          <a:xfrm>
            <a:off x="10890447" y="5655362"/>
            <a:ext cx="1301553" cy="1202635"/>
          </a:xfrm>
          <a:prstGeom prst="rect">
            <a:avLst/>
          </a:prstGeom>
        </p:spPr>
      </p:pic>
      <p:pic>
        <p:nvPicPr>
          <p:cNvPr id="8" name="Picture 7">
            <a:extLst>
              <a:ext uri="{FF2B5EF4-FFF2-40B4-BE49-F238E27FC236}">
                <a16:creationId xmlns:a16="http://schemas.microsoft.com/office/drawing/2014/main" id="{D8DB76C2-79DD-0142-920A-F0487EDEE0AA}"/>
              </a:ext>
            </a:extLst>
          </p:cNvPr>
          <p:cNvPicPr>
            <a:picLocks noChangeAspect="1"/>
          </p:cNvPicPr>
          <p:nvPr/>
        </p:nvPicPr>
        <p:blipFill>
          <a:blip r:embed="rId3"/>
          <a:stretch>
            <a:fillRect/>
          </a:stretch>
        </p:blipFill>
        <p:spPr>
          <a:xfrm>
            <a:off x="3954103" y="5655365"/>
            <a:ext cx="777704" cy="1202635"/>
          </a:xfrm>
          <a:prstGeom prst="rect">
            <a:avLst/>
          </a:prstGeom>
        </p:spPr>
      </p:pic>
      <p:pic>
        <p:nvPicPr>
          <p:cNvPr id="9" name="Picture 8">
            <a:extLst>
              <a:ext uri="{FF2B5EF4-FFF2-40B4-BE49-F238E27FC236}">
                <a16:creationId xmlns:a16="http://schemas.microsoft.com/office/drawing/2014/main" id="{F594FEE7-9714-BB46-99B8-F35BA4B9B220}"/>
              </a:ext>
            </a:extLst>
          </p:cNvPr>
          <p:cNvPicPr>
            <a:picLocks noChangeAspect="1"/>
          </p:cNvPicPr>
          <p:nvPr/>
        </p:nvPicPr>
        <p:blipFill>
          <a:blip r:embed="rId4"/>
          <a:stretch>
            <a:fillRect/>
          </a:stretch>
        </p:blipFill>
        <p:spPr>
          <a:xfrm>
            <a:off x="0" y="5655362"/>
            <a:ext cx="1454802" cy="1202636"/>
          </a:xfrm>
          <a:prstGeom prst="rect">
            <a:avLst/>
          </a:prstGeom>
        </p:spPr>
      </p:pic>
      <p:pic>
        <p:nvPicPr>
          <p:cNvPr id="10" name="Picture 9">
            <a:extLst>
              <a:ext uri="{FF2B5EF4-FFF2-40B4-BE49-F238E27FC236}">
                <a16:creationId xmlns:a16="http://schemas.microsoft.com/office/drawing/2014/main" id="{C3BB113B-C9D2-E541-80F0-EB052A0B86EF}"/>
              </a:ext>
            </a:extLst>
          </p:cNvPr>
          <p:cNvPicPr>
            <a:picLocks noChangeAspect="1"/>
          </p:cNvPicPr>
          <p:nvPr/>
        </p:nvPicPr>
        <p:blipFill>
          <a:blip r:embed="rId5"/>
          <a:stretch>
            <a:fillRect/>
          </a:stretch>
        </p:blipFill>
        <p:spPr>
          <a:xfrm>
            <a:off x="7231108" y="5655365"/>
            <a:ext cx="1202635" cy="1202635"/>
          </a:xfrm>
          <a:prstGeom prst="rect">
            <a:avLst/>
          </a:prstGeom>
        </p:spPr>
      </p:pic>
    </p:spTree>
    <p:extLst>
      <p:ext uri="{BB962C8B-B14F-4D97-AF65-F5344CB8AC3E}">
        <p14:creationId xmlns:p14="http://schemas.microsoft.com/office/powerpoint/2010/main" val="511376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B0B05-73C8-674E-B230-BA27CD08F214}"/>
              </a:ext>
            </a:extLst>
          </p:cNvPr>
          <p:cNvSpPr>
            <a:spLocks noGrp="1"/>
          </p:cNvSpPr>
          <p:nvPr>
            <p:ph type="title"/>
          </p:nvPr>
        </p:nvSpPr>
        <p:spPr/>
        <p:txBody>
          <a:bodyPr>
            <a:normAutofit/>
          </a:bodyPr>
          <a:lstStyle/>
          <a:p>
            <a:r>
              <a:rPr lang="en-US" sz="6000" dirty="0"/>
              <a:t>Acknowledgements</a:t>
            </a:r>
          </a:p>
        </p:txBody>
      </p:sp>
      <p:sp>
        <p:nvSpPr>
          <p:cNvPr id="3" name="Content Placeholder 2">
            <a:extLst>
              <a:ext uri="{FF2B5EF4-FFF2-40B4-BE49-F238E27FC236}">
                <a16:creationId xmlns:a16="http://schemas.microsoft.com/office/drawing/2014/main" id="{0E647176-8CC8-844B-97F2-E766D1D335E2}"/>
              </a:ext>
            </a:extLst>
          </p:cNvPr>
          <p:cNvSpPr>
            <a:spLocks noGrp="1"/>
          </p:cNvSpPr>
          <p:nvPr>
            <p:ph idx="1"/>
          </p:nvPr>
        </p:nvSpPr>
        <p:spPr/>
        <p:txBody>
          <a:bodyPr/>
          <a:lstStyle/>
          <a:p>
            <a:pPr marL="0" indent="0">
              <a:buNone/>
            </a:pPr>
            <a:r>
              <a:rPr lang="en-US" dirty="0"/>
              <a:t>Thanks to the Arizona Space Grant Consortium and the NSF Climate and Large-Scale Dynamics Program for funding. </a:t>
            </a:r>
          </a:p>
          <a:p>
            <a:pPr marL="0" indent="0">
              <a:buNone/>
            </a:pPr>
            <a:endParaRPr lang="en-US" dirty="0"/>
          </a:p>
          <a:p>
            <a:pPr marL="0" indent="0">
              <a:buNone/>
            </a:pPr>
            <a:r>
              <a:rPr lang="en-US" dirty="0"/>
              <a:t>Thanks to my mentor Lon Hood, who has helped me greatly.</a:t>
            </a:r>
          </a:p>
          <a:p>
            <a:pPr marL="0" indent="0">
              <a:buNone/>
            </a:pPr>
            <a:endParaRPr lang="en-US" dirty="0"/>
          </a:p>
          <a:p>
            <a:pPr marL="0" indent="0">
              <a:buNone/>
            </a:pPr>
            <a:r>
              <a:rPr lang="en-US" dirty="0"/>
              <a:t>Thanks to my peer </a:t>
            </a:r>
            <a:r>
              <a:rPr lang="en-US" dirty="0" err="1"/>
              <a:t>Malori</a:t>
            </a:r>
            <a:r>
              <a:rPr lang="en-US" dirty="0"/>
              <a:t> Redman.</a:t>
            </a:r>
          </a:p>
          <a:p>
            <a:pPr marL="0" indent="0">
              <a:buNone/>
            </a:pPr>
            <a:endParaRPr lang="en-US" dirty="0"/>
          </a:p>
          <a:p>
            <a:pPr marL="0" indent="0">
              <a:buNone/>
            </a:pPr>
            <a:r>
              <a:rPr lang="en-US" dirty="0"/>
              <a:t>And all the Space Grant Consortium Organizers. </a:t>
            </a:r>
          </a:p>
        </p:txBody>
      </p:sp>
      <p:pic>
        <p:nvPicPr>
          <p:cNvPr id="7" name="Picture 6">
            <a:extLst>
              <a:ext uri="{FF2B5EF4-FFF2-40B4-BE49-F238E27FC236}">
                <a16:creationId xmlns:a16="http://schemas.microsoft.com/office/drawing/2014/main" id="{FD20E74D-AFDE-924C-A89F-B39430AADDCA}"/>
              </a:ext>
            </a:extLst>
          </p:cNvPr>
          <p:cNvPicPr>
            <a:picLocks noChangeAspect="1"/>
          </p:cNvPicPr>
          <p:nvPr/>
        </p:nvPicPr>
        <p:blipFill>
          <a:blip r:embed="rId2"/>
          <a:stretch>
            <a:fillRect/>
          </a:stretch>
        </p:blipFill>
        <p:spPr>
          <a:xfrm>
            <a:off x="10890447" y="5655362"/>
            <a:ext cx="1301553" cy="1202635"/>
          </a:xfrm>
          <a:prstGeom prst="rect">
            <a:avLst/>
          </a:prstGeom>
        </p:spPr>
      </p:pic>
      <p:pic>
        <p:nvPicPr>
          <p:cNvPr id="8" name="Picture 7">
            <a:extLst>
              <a:ext uri="{FF2B5EF4-FFF2-40B4-BE49-F238E27FC236}">
                <a16:creationId xmlns:a16="http://schemas.microsoft.com/office/drawing/2014/main" id="{03AB9ACE-1C0B-C94A-8456-A549855E8929}"/>
              </a:ext>
            </a:extLst>
          </p:cNvPr>
          <p:cNvPicPr>
            <a:picLocks noChangeAspect="1"/>
          </p:cNvPicPr>
          <p:nvPr/>
        </p:nvPicPr>
        <p:blipFill>
          <a:blip r:embed="rId3"/>
          <a:stretch>
            <a:fillRect/>
          </a:stretch>
        </p:blipFill>
        <p:spPr>
          <a:xfrm>
            <a:off x="3954103" y="5655365"/>
            <a:ext cx="777704" cy="1202635"/>
          </a:xfrm>
          <a:prstGeom prst="rect">
            <a:avLst/>
          </a:prstGeom>
        </p:spPr>
      </p:pic>
      <p:pic>
        <p:nvPicPr>
          <p:cNvPr id="9" name="Picture 8">
            <a:extLst>
              <a:ext uri="{FF2B5EF4-FFF2-40B4-BE49-F238E27FC236}">
                <a16:creationId xmlns:a16="http://schemas.microsoft.com/office/drawing/2014/main" id="{AD8A867E-08B7-AD46-A7F6-650110765CC8}"/>
              </a:ext>
            </a:extLst>
          </p:cNvPr>
          <p:cNvPicPr>
            <a:picLocks noChangeAspect="1"/>
          </p:cNvPicPr>
          <p:nvPr/>
        </p:nvPicPr>
        <p:blipFill>
          <a:blip r:embed="rId4"/>
          <a:stretch>
            <a:fillRect/>
          </a:stretch>
        </p:blipFill>
        <p:spPr>
          <a:xfrm>
            <a:off x="0" y="5655362"/>
            <a:ext cx="1454802" cy="1202636"/>
          </a:xfrm>
          <a:prstGeom prst="rect">
            <a:avLst/>
          </a:prstGeom>
        </p:spPr>
      </p:pic>
      <p:pic>
        <p:nvPicPr>
          <p:cNvPr id="10" name="Picture 9">
            <a:extLst>
              <a:ext uri="{FF2B5EF4-FFF2-40B4-BE49-F238E27FC236}">
                <a16:creationId xmlns:a16="http://schemas.microsoft.com/office/drawing/2014/main" id="{CB79B6E7-DAF1-2A49-8303-500801F878CF}"/>
              </a:ext>
            </a:extLst>
          </p:cNvPr>
          <p:cNvPicPr>
            <a:picLocks noChangeAspect="1"/>
          </p:cNvPicPr>
          <p:nvPr/>
        </p:nvPicPr>
        <p:blipFill>
          <a:blip r:embed="rId5"/>
          <a:stretch>
            <a:fillRect/>
          </a:stretch>
        </p:blipFill>
        <p:spPr>
          <a:xfrm>
            <a:off x="7231108" y="5655365"/>
            <a:ext cx="1202635" cy="1202635"/>
          </a:xfrm>
          <a:prstGeom prst="rect">
            <a:avLst/>
          </a:prstGeom>
        </p:spPr>
      </p:pic>
    </p:spTree>
    <p:extLst>
      <p:ext uri="{BB962C8B-B14F-4D97-AF65-F5344CB8AC3E}">
        <p14:creationId xmlns:p14="http://schemas.microsoft.com/office/powerpoint/2010/main" val="2391538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B2FE62-F9B0-5F41-98E2-8EE2351AA8B1}"/>
              </a:ext>
            </a:extLst>
          </p:cNvPr>
          <p:cNvPicPr>
            <a:picLocks noChangeAspect="1"/>
          </p:cNvPicPr>
          <p:nvPr/>
        </p:nvPicPr>
        <p:blipFill>
          <a:blip r:embed="rId2"/>
          <a:stretch>
            <a:fillRect/>
          </a:stretch>
        </p:blipFill>
        <p:spPr>
          <a:xfrm>
            <a:off x="1909850" y="0"/>
            <a:ext cx="10282150" cy="6858000"/>
          </a:xfrm>
          <a:prstGeom prst="rect">
            <a:avLst/>
          </a:prstGeom>
        </p:spPr>
      </p:pic>
    </p:spTree>
    <p:extLst>
      <p:ext uri="{BB962C8B-B14F-4D97-AF65-F5344CB8AC3E}">
        <p14:creationId xmlns:p14="http://schemas.microsoft.com/office/powerpoint/2010/main" val="228856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2341"/>
            <a:ext cx="10515600" cy="1202632"/>
          </a:xfrm>
        </p:spPr>
        <p:txBody>
          <a:bodyPr>
            <a:normAutofit/>
          </a:bodyPr>
          <a:lstStyle/>
          <a:p>
            <a:r>
              <a:rPr lang="en-US" sz="6000" dirty="0"/>
              <a:t>Measurements </a:t>
            </a:r>
          </a:p>
        </p:txBody>
      </p:sp>
      <p:sp>
        <p:nvSpPr>
          <p:cNvPr id="3" name="Content Placeholder 2"/>
          <p:cNvSpPr>
            <a:spLocks noGrp="1"/>
          </p:cNvSpPr>
          <p:nvPr>
            <p:ph idx="1"/>
          </p:nvPr>
        </p:nvSpPr>
        <p:spPr>
          <a:xfrm>
            <a:off x="838200" y="1205948"/>
            <a:ext cx="10515600" cy="4449415"/>
          </a:xfrm>
        </p:spPr>
        <p:txBody>
          <a:bodyPr>
            <a:normAutofit lnSpcReduction="10000"/>
          </a:bodyPr>
          <a:lstStyle/>
          <a:p>
            <a:r>
              <a:rPr lang="en-US" sz="3200" dirty="0"/>
              <a:t>We use the European Reanalysis data (ERA Interim) data.</a:t>
            </a:r>
          </a:p>
          <a:p>
            <a:r>
              <a:rPr lang="en-US" sz="3200" dirty="0"/>
              <a:t>This data are created in a process called data assimilation.</a:t>
            </a:r>
          </a:p>
          <a:p>
            <a:r>
              <a:rPr lang="en-US" sz="3200" dirty="0"/>
              <a:t>Observational data from satellites, weather balloons, and weather stations are fed into global weather models.</a:t>
            </a:r>
          </a:p>
          <a:p>
            <a:r>
              <a:rPr lang="en-US" sz="3200" dirty="0"/>
              <a:t>Their predictions are compared with actual data and the model’s predictions become better over time. </a:t>
            </a:r>
          </a:p>
          <a:p>
            <a:r>
              <a:rPr lang="en-US" sz="3200" dirty="0"/>
              <a:t>The ERA reanalysis data contains temperature and precipitation data across the whole globe that span back 39 years (among many other variables).</a:t>
            </a:r>
          </a:p>
        </p:txBody>
      </p:sp>
    </p:spTree>
    <p:extLst>
      <p:ext uri="{BB962C8B-B14F-4D97-AF65-F5344CB8AC3E}">
        <p14:creationId xmlns:p14="http://schemas.microsoft.com/office/powerpoint/2010/main" val="1366702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3B5B469-56EF-7F44-8F65-DEBE76BB389D}"/>
              </a:ext>
            </a:extLst>
          </p:cNvPr>
          <p:cNvSpPr txBox="1"/>
          <p:nvPr/>
        </p:nvSpPr>
        <p:spPr>
          <a:xfrm>
            <a:off x="908686" y="0"/>
            <a:ext cx="10564849" cy="1231106"/>
          </a:xfrm>
          <a:prstGeom prst="rect">
            <a:avLst/>
          </a:prstGeom>
          <a:noFill/>
        </p:spPr>
        <p:txBody>
          <a:bodyPr wrap="square" rtlCol="0">
            <a:spAutoFit/>
          </a:bodyPr>
          <a:lstStyle/>
          <a:p>
            <a:r>
              <a:rPr lang="en-US" sz="2800" dirty="0"/>
              <a:t>This plot shows the difference between the surface temperature during the QBO East phase and the average temperature (anomaly).</a:t>
            </a:r>
          </a:p>
          <a:p>
            <a:endParaRPr lang="en-US" dirty="0"/>
          </a:p>
        </p:txBody>
      </p:sp>
      <p:pic>
        <p:nvPicPr>
          <p:cNvPr id="3" name="Picture 2">
            <a:extLst>
              <a:ext uri="{FF2B5EF4-FFF2-40B4-BE49-F238E27FC236}">
                <a16:creationId xmlns:a16="http://schemas.microsoft.com/office/drawing/2014/main" id="{46BEAE37-7925-E34B-8C09-57F6C439F0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9250" y="1257300"/>
            <a:ext cx="8953500" cy="4343400"/>
          </a:xfrm>
          <a:prstGeom prst="rect">
            <a:avLst/>
          </a:prstGeom>
        </p:spPr>
      </p:pic>
      <p:sp>
        <p:nvSpPr>
          <p:cNvPr id="11" name="TextBox 10">
            <a:extLst>
              <a:ext uri="{FF2B5EF4-FFF2-40B4-BE49-F238E27FC236}">
                <a16:creationId xmlns:a16="http://schemas.microsoft.com/office/drawing/2014/main" id="{83B5B469-56EF-7F44-8F65-DEBE76BB389D}"/>
              </a:ext>
            </a:extLst>
          </p:cNvPr>
          <p:cNvSpPr txBox="1"/>
          <p:nvPr/>
        </p:nvSpPr>
        <p:spPr>
          <a:xfrm>
            <a:off x="6707037" y="5112165"/>
            <a:ext cx="4394266" cy="1569660"/>
          </a:xfrm>
          <a:prstGeom prst="rect">
            <a:avLst/>
          </a:prstGeom>
          <a:noFill/>
        </p:spPr>
        <p:txBody>
          <a:bodyPr wrap="square" rtlCol="0">
            <a:spAutoFit/>
          </a:bodyPr>
          <a:lstStyle/>
          <a:p>
            <a:r>
              <a:rPr lang="en-US" sz="2400" dirty="0"/>
              <a:t>Note: Periods of strong ENSO events are excluded and only days when the MJO is active are considered.</a:t>
            </a:r>
          </a:p>
        </p:txBody>
      </p:sp>
    </p:spTree>
    <p:extLst>
      <p:ext uri="{BB962C8B-B14F-4D97-AF65-F5344CB8AC3E}">
        <p14:creationId xmlns:p14="http://schemas.microsoft.com/office/powerpoint/2010/main" val="3269346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3B5B469-56EF-7F44-8F65-DEBE76BB389D}"/>
              </a:ext>
            </a:extLst>
          </p:cNvPr>
          <p:cNvSpPr txBox="1"/>
          <p:nvPr/>
        </p:nvSpPr>
        <p:spPr>
          <a:xfrm>
            <a:off x="908686" y="0"/>
            <a:ext cx="11079407" cy="1231106"/>
          </a:xfrm>
          <a:prstGeom prst="rect">
            <a:avLst/>
          </a:prstGeom>
          <a:noFill/>
        </p:spPr>
        <p:txBody>
          <a:bodyPr wrap="square" rtlCol="0">
            <a:spAutoFit/>
          </a:bodyPr>
          <a:lstStyle/>
          <a:p>
            <a:r>
              <a:rPr lang="en-US" sz="2800" dirty="0"/>
              <a:t>This plot shows the difference between the surface air temperature during the QBO West phase and the average temperature (climatology).</a:t>
            </a:r>
          </a:p>
          <a:p>
            <a:endParaRPr lang="en-US" dirty="0"/>
          </a:p>
        </p:txBody>
      </p:sp>
      <p:pic>
        <p:nvPicPr>
          <p:cNvPr id="3" name="Picture 2">
            <a:extLst>
              <a:ext uri="{FF2B5EF4-FFF2-40B4-BE49-F238E27FC236}">
                <a16:creationId xmlns:a16="http://schemas.microsoft.com/office/drawing/2014/main" id="{86FEC563-D8AD-9F42-AFFA-68DE277D1B2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63700" y="1238250"/>
            <a:ext cx="8864600" cy="4381500"/>
          </a:xfrm>
          <a:prstGeom prst="rect">
            <a:avLst/>
          </a:prstGeom>
        </p:spPr>
      </p:pic>
      <p:sp>
        <p:nvSpPr>
          <p:cNvPr id="11" name="TextBox 10">
            <a:extLst>
              <a:ext uri="{FF2B5EF4-FFF2-40B4-BE49-F238E27FC236}">
                <a16:creationId xmlns:a16="http://schemas.microsoft.com/office/drawing/2014/main" id="{83B5B469-56EF-7F44-8F65-DEBE76BB389D}"/>
              </a:ext>
            </a:extLst>
          </p:cNvPr>
          <p:cNvSpPr txBox="1"/>
          <p:nvPr/>
        </p:nvSpPr>
        <p:spPr>
          <a:xfrm>
            <a:off x="6707037" y="5112165"/>
            <a:ext cx="4394266" cy="1569660"/>
          </a:xfrm>
          <a:prstGeom prst="rect">
            <a:avLst/>
          </a:prstGeom>
          <a:noFill/>
        </p:spPr>
        <p:txBody>
          <a:bodyPr wrap="square" rtlCol="0">
            <a:spAutoFit/>
          </a:bodyPr>
          <a:lstStyle/>
          <a:p>
            <a:r>
              <a:rPr lang="en-US" sz="2400" dirty="0"/>
              <a:t>Note: Periods of strong ENSO events are excluded and only days when the MJO is active are considered.</a:t>
            </a:r>
          </a:p>
        </p:txBody>
      </p:sp>
    </p:spTree>
    <p:extLst>
      <p:ext uri="{BB962C8B-B14F-4D97-AF65-F5344CB8AC3E}">
        <p14:creationId xmlns:p14="http://schemas.microsoft.com/office/powerpoint/2010/main" val="2268990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76DB8E-6C54-E046-A09E-F42CD863B5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78429" y="0"/>
            <a:ext cx="8085513" cy="6810856"/>
          </a:xfrm>
          <a:prstGeom prst="rect">
            <a:avLst/>
          </a:prstGeom>
        </p:spPr>
      </p:pic>
      <p:sp>
        <p:nvSpPr>
          <p:cNvPr id="8" name="TextBox 7">
            <a:extLst>
              <a:ext uri="{FF2B5EF4-FFF2-40B4-BE49-F238E27FC236}">
                <a16:creationId xmlns:a16="http://schemas.microsoft.com/office/drawing/2014/main" id="{F3126047-EDF0-BA4B-94F1-76780C25C2BD}"/>
              </a:ext>
            </a:extLst>
          </p:cNvPr>
          <p:cNvSpPr txBox="1"/>
          <p:nvPr/>
        </p:nvSpPr>
        <p:spPr>
          <a:xfrm>
            <a:off x="1978429" y="133005"/>
            <a:ext cx="6539611" cy="369332"/>
          </a:xfrm>
          <a:prstGeom prst="rect">
            <a:avLst/>
          </a:prstGeom>
          <a:noFill/>
        </p:spPr>
        <p:txBody>
          <a:bodyPr wrap="none" rtlCol="0">
            <a:spAutoFit/>
          </a:bodyPr>
          <a:lstStyle/>
          <a:p>
            <a:r>
              <a:rPr lang="en-US" dirty="0"/>
              <a:t>Credit: Gustavo Moreira, Carlos &amp; </a:t>
            </a:r>
            <a:r>
              <a:rPr lang="en-US" dirty="0" err="1"/>
              <a:t>Pacifico</a:t>
            </a:r>
            <a:r>
              <a:rPr lang="en-US" dirty="0"/>
              <a:t>, Maria &amp; </a:t>
            </a:r>
            <a:r>
              <a:rPr lang="en-US" dirty="0" err="1"/>
              <a:t>Romaña</a:t>
            </a:r>
            <a:r>
              <a:rPr lang="en-US" dirty="0"/>
              <a:t>, Sergio.</a:t>
            </a:r>
          </a:p>
        </p:txBody>
      </p:sp>
    </p:spTree>
    <p:extLst>
      <p:ext uri="{BB962C8B-B14F-4D97-AF65-F5344CB8AC3E}">
        <p14:creationId xmlns:p14="http://schemas.microsoft.com/office/powerpoint/2010/main" val="2576712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38F2BE-1BA1-5F4C-8E36-760A1CE942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0" y="240268"/>
            <a:ext cx="6858000" cy="6248400"/>
          </a:xfrm>
          <a:prstGeom prst="rect">
            <a:avLst/>
          </a:prstGeom>
        </p:spPr>
      </p:pic>
      <p:sp>
        <p:nvSpPr>
          <p:cNvPr id="5" name="TextBox 4">
            <a:extLst>
              <a:ext uri="{FF2B5EF4-FFF2-40B4-BE49-F238E27FC236}">
                <a16:creationId xmlns:a16="http://schemas.microsoft.com/office/drawing/2014/main" id="{7E085E1F-2F50-3B47-BF77-A7C1A552D65B}"/>
              </a:ext>
            </a:extLst>
          </p:cNvPr>
          <p:cNvSpPr txBox="1"/>
          <p:nvPr/>
        </p:nvSpPr>
        <p:spPr>
          <a:xfrm>
            <a:off x="9860784" y="6488668"/>
            <a:ext cx="2331216" cy="369332"/>
          </a:xfrm>
          <a:prstGeom prst="rect">
            <a:avLst/>
          </a:prstGeom>
          <a:noFill/>
        </p:spPr>
        <p:txBody>
          <a:bodyPr wrap="none" rtlCol="0">
            <a:spAutoFit/>
          </a:bodyPr>
          <a:lstStyle/>
          <a:p>
            <a:r>
              <a:rPr lang="en-US" dirty="0"/>
              <a:t>Credit: Jon Gottschalck</a:t>
            </a:r>
          </a:p>
        </p:txBody>
      </p:sp>
      <p:sp>
        <p:nvSpPr>
          <p:cNvPr id="3" name="TextBox 2"/>
          <p:cNvSpPr txBox="1"/>
          <p:nvPr/>
        </p:nvSpPr>
        <p:spPr>
          <a:xfrm>
            <a:off x="181843" y="240268"/>
            <a:ext cx="5397322" cy="3108543"/>
          </a:xfrm>
          <a:prstGeom prst="rect">
            <a:avLst/>
          </a:prstGeom>
          <a:noFill/>
        </p:spPr>
        <p:txBody>
          <a:bodyPr wrap="square" rtlCol="0">
            <a:spAutoFit/>
          </a:bodyPr>
          <a:lstStyle/>
          <a:p>
            <a:r>
              <a:rPr lang="en-US" sz="2800" dirty="0"/>
              <a:t>The Madden Julian Oscillation (MJO) is a </a:t>
            </a:r>
            <a:r>
              <a:rPr lang="en-US" sz="2800" dirty="0" err="1"/>
              <a:t>subseasonal</a:t>
            </a:r>
            <a:r>
              <a:rPr lang="en-US" sz="2800" dirty="0"/>
              <a:t>   (30 to 90-day) variation of tropical convection and precipitation that produces effects on weather outside of the tropics (similar to El Nino but on a shorter time scale).</a:t>
            </a:r>
          </a:p>
        </p:txBody>
      </p:sp>
      <p:sp>
        <p:nvSpPr>
          <p:cNvPr id="2" name="TextBox 1">
            <a:extLst>
              <a:ext uri="{FF2B5EF4-FFF2-40B4-BE49-F238E27FC236}">
                <a16:creationId xmlns:a16="http://schemas.microsoft.com/office/drawing/2014/main" id="{3801AC77-5CA3-804B-8432-31B509CEEA73}"/>
              </a:ext>
            </a:extLst>
          </p:cNvPr>
          <p:cNvSpPr txBox="1"/>
          <p:nvPr/>
        </p:nvSpPr>
        <p:spPr>
          <a:xfrm>
            <a:off x="181844" y="3348811"/>
            <a:ext cx="5397322" cy="1384995"/>
          </a:xfrm>
          <a:prstGeom prst="rect">
            <a:avLst/>
          </a:prstGeom>
          <a:noFill/>
        </p:spPr>
        <p:txBody>
          <a:bodyPr wrap="square" rtlCol="0">
            <a:spAutoFit/>
          </a:bodyPr>
          <a:lstStyle/>
          <a:p>
            <a:r>
              <a:rPr lang="en-US" sz="2800" dirty="0"/>
              <a:t>The Madden Julian Oscillation (MJO) both suppresses and increases precipitation.</a:t>
            </a:r>
          </a:p>
        </p:txBody>
      </p:sp>
    </p:spTree>
    <p:extLst>
      <p:ext uri="{BB962C8B-B14F-4D97-AF65-F5344CB8AC3E}">
        <p14:creationId xmlns:p14="http://schemas.microsoft.com/office/powerpoint/2010/main" val="569856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CF2740-C425-394C-B66E-4A9D8B7C7626}"/>
              </a:ext>
            </a:extLst>
          </p:cNvPr>
          <p:cNvSpPr/>
          <p:nvPr/>
        </p:nvSpPr>
        <p:spPr>
          <a:xfrm>
            <a:off x="382988" y="676812"/>
            <a:ext cx="1418102" cy="769441"/>
          </a:xfrm>
          <a:prstGeom prst="rect">
            <a:avLst/>
          </a:prstGeom>
        </p:spPr>
        <p:txBody>
          <a:bodyPr wrap="square">
            <a:spAutoFit/>
          </a:bodyPr>
          <a:lstStyle/>
          <a:p>
            <a:r>
              <a:rPr lang="en-US" sz="4400" dirty="0"/>
              <a:t>MJO</a:t>
            </a:r>
          </a:p>
        </p:txBody>
      </p:sp>
      <p:pic>
        <p:nvPicPr>
          <p:cNvPr id="3" name="Picture 2">
            <a:extLst>
              <a:ext uri="{FF2B5EF4-FFF2-40B4-BE49-F238E27FC236}">
                <a16:creationId xmlns:a16="http://schemas.microsoft.com/office/drawing/2014/main" id="{7298F2F6-5A0C-2147-8F61-13A41D696A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1199" y="1"/>
            <a:ext cx="10093035" cy="6853296"/>
          </a:xfrm>
          <a:prstGeom prst="rect">
            <a:avLst/>
          </a:prstGeom>
        </p:spPr>
      </p:pic>
      <p:sp>
        <p:nvSpPr>
          <p:cNvPr id="5" name="TextBox 4">
            <a:extLst>
              <a:ext uri="{FF2B5EF4-FFF2-40B4-BE49-F238E27FC236}">
                <a16:creationId xmlns:a16="http://schemas.microsoft.com/office/drawing/2014/main" id="{7B9A47BE-8BC2-B34B-97CC-A117378E6EF7}"/>
              </a:ext>
            </a:extLst>
          </p:cNvPr>
          <p:cNvSpPr txBox="1"/>
          <p:nvPr/>
        </p:nvSpPr>
        <p:spPr>
          <a:xfrm>
            <a:off x="10436025" y="6488668"/>
            <a:ext cx="1818318" cy="369332"/>
          </a:xfrm>
          <a:prstGeom prst="rect">
            <a:avLst/>
          </a:prstGeom>
          <a:noFill/>
        </p:spPr>
        <p:txBody>
          <a:bodyPr wrap="none" rtlCol="0">
            <a:spAutoFit/>
          </a:bodyPr>
          <a:lstStyle/>
          <a:p>
            <a:r>
              <a:rPr lang="en-US" dirty="0"/>
              <a:t>Credit: </a:t>
            </a:r>
            <a:r>
              <a:rPr lang="en-US" dirty="0" err="1"/>
              <a:t>Cici</a:t>
            </a:r>
            <a:r>
              <a:rPr lang="en-US" dirty="0"/>
              <a:t> Zhang</a:t>
            </a:r>
          </a:p>
        </p:txBody>
      </p:sp>
    </p:spTree>
    <p:extLst>
      <p:ext uri="{BB962C8B-B14F-4D97-AF65-F5344CB8AC3E}">
        <p14:creationId xmlns:p14="http://schemas.microsoft.com/office/powerpoint/2010/main" val="2964643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3B5B469-56EF-7F44-8F65-DEBE76BB389D}"/>
              </a:ext>
            </a:extLst>
          </p:cNvPr>
          <p:cNvSpPr txBox="1"/>
          <p:nvPr/>
        </p:nvSpPr>
        <p:spPr>
          <a:xfrm>
            <a:off x="175168" y="0"/>
            <a:ext cx="12016832" cy="1231106"/>
          </a:xfrm>
          <a:prstGeom prst="rect">
            <a:avLst/>
          </a:prstGeom>
          <a:noFill/>
        </p:spPr>
        <p:txBody>
          <a:bodyPr wrap="square" rtlCol="0">
            <a:spAutoFit/>
          </a:bodyPr>
          <a:lstStyle/>
          <a:p>
            <a:r>
              <a:rPr lang="en-US" sz="2800" dirty="0"/>
              <a:t>This plot shows the difference between the surface precipitation during strong MJO events over the November to April season and the average precipitation. </a:t>
            </a:r>
          </a:p>
          <a:p>
            <a:endParaRPr lang="en-US" dirty="0"/>
          </a:p>
        </p:txBody>
      </p:sp>
      <p:pic>
        <p:nvPicPr>
          <p:cNvPr id="4" name="Picture 3">
            <a:extLst>
              <a:ext uri="{FF2B5EF4-FFF2-40B4-BE49-F238E27FC236}">
                <a16:creationId xmlns:a16="http://schemas.microsoft.com/office/drawing/2014/main" id="{44CEB543-3CFE-404F-BE43-9D658F070A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8004" y="1231106"/>
            <a:ext cx="11211160" cy="5626894"/>
          </a:xfrm>
          <a:prstGeom prst="rect">
            <a:avLst/>
          </a:prstGeom>
        </p:spPr>
      </p:pic>
    </p:spTree>
    <p:extLst>
      <p:ext uri="{BB962C8B-B14F-4D97-AF65-F5344CB8AC3E}">
        <p14:creationId xmlns:p14="http://schemas.microsoft.com/office/powerpoint/2010/main" val="1798049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FCD490-4269-0B4D-9E5E-ED6D4EDE20BE}"/>
              </a:ext>
            </a:extLst>
          </p:cNvPr>
          <p:cNvSpPr txBox="1"/>
          <p:nvPr/>
        </p:nvSpPr>
        <p:spPr>
          <a:xfrm>
            <a:off x="862695" y="4972189"/>
            <a:ext cx="1743747" cy="646331"/>
          </a:xfrm>
          <a:prstGeom prst="rect">
            <a:avLst/>
          </a:prstGeom>
          <a:noFill/>
        </p:spPr>
        <p:txBody>
          <a:bodyPr wrap="none" rtlCol="0">
            <a:spAutoFit/>
          </a:bodyPr>
          <a:lstStyle/>
          <a:p>
            <a:r>
              <a:rPr lang="en-US" dirty="0">
                <a:solidFill>
                  <a:srgbClr val="FF0000"/>
                </a:solidFill>
              </a:rPr>
              <a:t>Red: West Phase</a:t>
            </a:r>
          </a:p>
          <a:p>
            <a:r>
              <a:rPr lang="en-US" dirty="0">
                <a:solidFill>
                  <a:srgbClr val="0070C0"/>
                </a:solidFill>
              </a:rPr>
              <a:t>Blue: East Phase</a:t>
            </a:r>
          </a:p>
        </p:txBody>
      </p:sp>
      <p:sp>
        <p:nvSpPr>
          <p:cNvPr id="3" name="TextBox 2"/>
          <p:cNvSpPr txBox="1"/>
          <p:nvPr/>
        </p:nvSpPr>
        <p:spPr>
          <a:xfrm>
            <a:off x="236030" y="775423"/>
            <a:ext cx="2787382" cy="3539431"/>
          </a:xfrm>
          <a:prstGeom prst="rect">
            <a:avLst/>
          </a:prstGeom>
          <a:noFill/>
        </p:spPr>
        <p:txBody>
          <a:bodyPr wrap="square" rtlCol="0">
            <a:spAutoFit/>
          </a:bodyPr>
          <a:lstStyle/>
          <a:p>
            <a:r>
              <a:rPr lang="en-US" sz="2800" dirty="0"/>
              <a:t>The Quasi-Biennial Oscillation (QBO) is a stratospheric circulation pattern with an east and west phase.</a:t>
            </a:r>
          </a:p>
        </p:txBody>
      </p:sp>
      <p:pic>
        <p:nvPicPr>
          <p:cNvPr id="11" name="Content Placeholder 10">
            <a:extLst>
              <a:ext uri="{FF2B5EF4-FFF2-40B4-BE49-F238E27FC236}">
                <a16:creationId xmlns:a16="http://schemas.microsoft.com/office/drawing/2014/main" id="{01ADD1E6-D6D6-614A-918B-F85E7911959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023412" y="0"/>
            <a:ext cx="9168588" cy="6858000"/>
          </a:xfrm>
        </p:spPr>
      </p:pic>
      <p:sp>
        <p:nvSpPr>
          <p:cNvPr id="7" name="TextBox 6">
            <a:extLst>
              <a:ext uri="{FF2B5EF4-FFF2-40B4-BE49-F238E27FC236}">
                <a16:creationId xmlns:a16="http://schemas.microsoft.com/office/drawing/2014/main" id="{1972F32B-1485-2141-B1D7-BCADBA76863E}"/>
              </a:ext>
            </a:extLst>
          </p:cNvPr>
          <p:cNvSpPr txBox="1"/>
          <p:nvPr/>
        </p:nvSpPr>
        <p:spPr>
          <a:xfrm>
            <a:off x="10411769" y="6534834"/>
            <a:ext cx="1780231" cy="646331"/>
          </a:xfrm>
          <a:prstGeom prst="rect">
            <a:avLst/>
          </a:prstGeom>
          <a:noFill/>
        </p:spPr>
        <p:txBody>
          <a:bodyPr wrap="none" rtlCol="0">
            <a:spAutoFit/>
          </a:bodyPr>
          <a:lstStyle/>
          <a:p>
            <a:r>
              <a:rPr lang="en-US" dirty="0"/>
              <a:t>Credit: </a:t>
            </a:r>
            <a:r>
              <a:rPr lang="en-US" dirty="0" err="1"/>
              <a:t>Xmetman</a:t>
            </a:r>
            <a:endParaRPr lang="en-US" dirty="0"/>
          </a:p>
          <a:p>
            <a:endParaRPr lang="en-US" dirty="0"/>
          </a:p>
        </p:txBody>
      </p:sp>
    </p:spTree>
    <p:extLst>
      <p:ext uri="{BB962C8B-B14F-4D97-AF65-F5344CB8AC3E}">
        <p14:creationId xmlns:p14="http://schemas.microsoft.com/office/powerpoint/2010/main" val="1191999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B75D64-1713-BC40-ABAC-CA1C8730793F}"/>
              </a:ext>
            </a:extLst>
          </p:cNvPr>
          <p:cNvSpPr txBox="1"/>
          <p:nvPr/>
        </p:nvSpPr>
        <p:spPr>
          <a:xfrm>
            <a:off x="9394731" y="6488668"/>
            <a:ext cx="2832442" cy="369332"/>
          </a:xfrm>
          <a:prstGeom prst="rect">
            <a:avLst/>
          </a:prstGeom>
          <a:noFill/>
        </p:spPr>
        <p:txBody>
          <a:bodyPr wrap="none" rtlCol="0">
            <a:spAutoFit/>
          </a:bodyPr>
          <a:lstStyle/>
          <a:p>
            <a:r>
              <a:rPr lang="en-US" dirty="0"/>
              <a:t>Credit: Theodora </a:t>
            </a:r>
            <a:r>
              <a:rPr lang="en-US" dirty="0" err="1"/>
              <a:t>Petanidou</a:t>
            </a:r>
            <a:r>
              <a:rPr lang="en-US" dirty="0"/>
              <a:t>.</a:t>
            </a:r>
          </a:p>
        </p:txBody>
      </p:sp>
      <p:sp>
        <p:nvSpPr>
          <p:cNvPr id="6" name="TextBox 5">
            <a:extLst>
              <a:ext uri="{FF2B5EF4-FFF2-40B4-BE49-F238E27FC236}">
                <a16:creationId xmlns:a16="http://schemas.microsoft.com/office/drawing/2014/main" id="{A5F57D9E-D370-C448-9C58-34E6A6370858}"/>
              </a:ext>
            </a:extLst>
          </p:cNvPr>
          <p:cNvSpPr txBox="1"/>
          <p:nvPr/>
        </p:nvSpPr>
        <p:spPr>
          <a:xfrm>
            <a:off x="3409037" y="6396335"/>
            <a:ext cx="5985694" cy="461665"/>
          </a:xfrm>
          <a:prstGeom prst="rect">
            <a:avLst/>
          </a:prstGeom>
          <a:noFill/>
        </p:spPr>
        <p:txBody>
          <a:bodyPr wrap="square" rtlCol="0">
            <a:spAutoFit/>
          </a:bodyPr>
          <a:lstStyle/>
          <a:p>
            <a:r>
              <a:rPr lang="en-US" sz="2400" dirty="0"/>
              <a:t>The Rillito River in Tucson during flood stage.</a:t>
            </a:r>
          </a:p>
        </p:txBody>
      </p:sp>
      <p:sp>
        <p:nvSpPr>
          <p:cNvPr id="2" name="TextBox 1"/>
          <p:cNvSpPr txBox="1"/>
          <p:nvPr/>
        </p:nvSpPr>
        <p:spPr>
          <a:xfrm>
            <a:off x="258505" y="876565"/>
            <a:ext cx="3368909" cy="2677656"/>
          </a:xfrm>
          <a:prstGeom prst="rect">
            <a:avLst/>
          </a:prstGeom>
          <a:noFill/>
        </p:spPr>
        <p:txBody>
          <a:bodyPr wrap="square" rtlCol="0">
            <a:spAutoFit/>
          </a:bodyPr>
          <a:lstStyle/>
          <a:p>
            <a:r>
              <a:rPr lang="en-US" sz="2800" dirty="0"/>
              <a:t>Understanding how the stratospheric QBO affects the MJO could lead to better extended range weather predictions.</a:t>
            </a:r>
          </a:p>
        </p:txBody>
      </p:sp>
      <p:pic>
        <p:nvPicPr>
          <p:cNvPr id="7" name="Picture 6">
            <a:extLst>
              <a:ext uri="{FF2B5EF4-FFF2-40B4-BE49-F238E27FC236}">
                <a16:creationId xmlns:a16="http://schemas.microsoft.com/office/drawing/2014/main" id="{41F59019-094F-D84C-A38F-CC3CDE3E5A3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27414" y="-1"/>
            <a:ext cx="8564586" cy="6396336"/>
          </a:xfrm>
          <a:prstGeom prst="rect">
            <a:avLst/>
          </a:prstGeom>
        </p:spPr>
      </p:pic>
    </p:spTree>
    <p:extLst>
      <p:ext uri="{BB962C8B-B14F-4D97-AF65-F5344CB8AC3E}">
        <p14:creationId xmlns:p14="http://schemas.microsoft.com/office/powerpoint/2010/main" val="2593545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255" y="303426"/>
            <a:ext cx="5748121" cy="1325563"/>
          </a:xfrm>
        </p:spPr>
        <p:txBody>
          <a:bodyPr>
            <a:normAutofit/>
          </a:bodyPr>
          <a:lstStyle/>
          <a:p>
            <a:r>
              <a:rPr lang="en-US" sz="6000" dirty="0"/>
              <a:t>Motivation:</a:t>
            </a:r>
          </a:p>
        </p:txBody>
      </p:sp>
      <p:sp>
        <p:nvSpPr>
          <p:cNvPr id="8" name="TextBox 7"/>
          <p:cNvSpPr txBox="1"/>
          <p:nvPr/>
        </p:nvSpPr>
        <p:spPr>
          <a:xfrm>
            <a:off x="404621" y="1775606"/>
            <a:ext cx="4810487" cy="2677656"/>
          </a:xfrm>
          <a:prstGeom prst="rect">
            <a:avLst/>
          </a:prstGeom>
          <a:noFill/>
        </p:spPr>
        <p:txBody>
          <a:bodyPr wrap="square" rtlCol="0">
            <a:spAutoFit/>
          </a:bodyPr>
          <a:lstStyle/>
          <a:p>
            <a:r>
              <a:rPr lang="en-US" sz="2800" dirty="0">
                <a:solidFill>
                  <a:srgbClr val="000000"/>
                </a:solidFill>
              </a:rPr>
              <a:t>There is statistical evidence that the easterly blowing phase increases the MJO amplitude while the westerly phase decreases it (</a:t>
            </a:r>
            <a:r>
              <a:rPr lang="en-US" sz="2800" dirty="0" err="1">
                <a:solidFill>
                  <a:srgbClr val="000000"/>
                </a:solidFill>
              </a:rPr>
              <a:t>Yoo</a:t>
            </a:r>
            <a:r>
              <a:rPr lang="en-US" sz="2800" dirty="0">
                <a:solidFill>
                  <a:srgbClr val="000000"/>
                </a:solidFill>
              </a:rPr>
              <a:t> and Son, GRL, 2016).</a:t>
            </a:r>
          </a:p>
        </p:txBody>
      </p:sp>
      <p:pic>
        <p:nvPicPr>
          <p:cNvPr id="9" name="Picture 8" descr="yoo16gr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15108" y="0"/>
            <a:ext cx="5115020" cy="6858000"/>
          </a:xfrm>
          <a:prstGeom prst="rect">
            <a:avLst/>
          </a:prstGeom>
        </p:spPr>
      </p:pic>
      <p:sp>
        <p:nvSpPr>
          <p:cNvPr id="3" name="TextBox 2">
            <a:extLst>
              <a:ext uri="{FF2B5EF4-FFF2-40B4-BE49-F238E27FC236}">
                <a16:creationId xmlns:a16="http://schemas.microsoft.com/office/drawing/2014/main" id="{247A64DC-CA93-DC46-A68E-290AF65A974E}"/>
              </a:ext>
            </a:extLst>
          </p:cNvPr>
          <p:cNvSpPr txBox="1"/>
          <p:nvPr/>
        </p:nvSpPr>
        <p:spPr>
          <a:xfrm>
            <a:off x="8931966" y="6211669"/>
            <a:ext cx="3260034" cy="646331"/>
          </a:xfrm>
          <a:prstGeom prst="rect">
            <a:avLst/>
          </a:prstGeom>
          <a:noFill/>
        </p:spPr>
        <p:txBody>
          <a:bodyPr wrap="square" rtlCol="0">
            <a:spAutoFit/>
          </a:bodyPr>
          <a:lstStyle/>
          <a:p>
            <a:r>
              <a:rPr lang="en-US" dirty="0"/>
              <a:t>Credit </a:t>
            </a:r>
            <a:r>
              <a:rPr lang="en-US" dirty="0" err="1"/>
              <a:t>Yoo</a:t>
            </a:r>
            <a:r>
              <a:rPr lang="en-US" dirty="0"/>
              <a:t>, </a:t>
            </a:r>
            <a:r>
              <a:rPr lang="en-US" dirty="0" err="1"/>
              <a:t>Changhyun</a:t>
            </a:r>
            <a:r>
              <a:rPr lang="en-US" dirty="0"/>
              <a:t> and Son, </a:t>
            </a:r>
            <a:r>
              <a:rPr lang="en-US" dirty="0" err="1"/>
              <a:t>Seok</a:t>
            </a:r>
            <a:r>
              <a:rPr lang="en-US" dirty="0"/>
              <a:t>‐Woo</a:t>
            </a:r>
          </a:p>
        </p:txBody>
      </p:sp>
    </p:spTree>
    <p:extLst>
      <p:ext uri="{BB962C8B-B14F-4D97-AF65-F5344CB8AC3E}">
        <p14:creationId xmlns:p14="http://schemas.microsoft.com/office/powerpoint/2010/main" val="2138157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ea typeface="+mn-ea"/>
                <a:cs typeface="+mn-cs"/>
              </a:rPr>
              <a:t>Why would the QBO interact with the MJO?  </a:t>
            </a:r>
          </a:p>
        </p:txBody>
      </p:sp>
      <p:sp>
        <p:nvSpPr>
          <p:cNvPr id="3" name="Content Placeholder 2"/>
          <p:cNvSpPr>
            <a:spLocks noGrp="1"/>
          </p:cNvSpPr>
          <p:nvPr>
            <p:ph idx="1"/>
          </p:nvPr>
        </p:nvSpPr>
        <p:spPr>
          <a:xfrm>
            <a:off x="838200" y="1825625"/>
            <a:ext cx="10974724" cy="4351338"/>
          </a:xfrm>
        </p:spPr>
        <p:txBody>
          <a:bodyPr>
            <a:normAutofit/>
          </a:bodyPr>
          <a:lstStyle/>
          <a:p>
            <a:r>
              <a:rPr lang="en-US" sz="4000" dirty="0"/>
              <a:t>The MJO is an eastward propagating tropical weather disturbance with convection sometimes reaching up into the lower stratosphere.</a:t>
            </a:r>
          </a:p>
          <a:p>
            <a:r>
              <a:rPr lang="en-US" sz="4000" dirty="0"/>
              <a:t>The QBO lower stratospheric wind oscillation affects temperature in the </a:t>
            </a:r>
            <a:r>
              <a:rPr lang="en-US" sz="4000" dirty="0" err="1"/>
              <a:t>tropopause</a:t>
            </a:r>
            <a:r>
              <a:rPr lang="en-US" sz="4000" dirty="0"/>
              <a:t> region, which can affect the efficiency of convection in the troposphere.  </a:t>
            </a:r>
          </a:p>
        </p:txBody>
      </p:sp>
    </p:spTree>
    <p:extLst>
      <p:ext uri="{BB962C8B-B14F-4D97-AF65-F5344CB8AC3E}">
        <p14:creationId xmlns:p14="http://schemas.microsoft.com/office/powerpoint/2010/main" val="1922396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latin typeface="+mn-lt"/>
                <a:ea typeface="+mn-ea"/>
                <a:cs typeface="Times New Roman" panose="02020603050405020304" pitchFamily="18" charset="0"/>
              </a:rPr>
              <a:t>Objective:</a:t>
            </a:r>
          </a:p>
        </p:txBody>
      </p:sp>
      <p:sp>
        <p:nvSpPr>
          <p:cNvPr id="3" name="Content Placeholder 2"/>
          <p:cNvSpPr>
            <a:spLocks noGrp="1"/>
          </p:cNvSpPr>
          <p:nvPr>
            <p:ph idx="1"/>
          </p:nvPr>
        </p:nvSpPr>
        <p:spPr>
          <a:xfrm>
            <a:off x="366143" y="1803149"/>
            <a:ext cx="10515600" cy="4351338"/>
          </a:xfrm>
        </p:spPr>
        <p:txBody>
          <a:bodyPr>
            <a:normAutofit/>
          </a:bodyPr>
          <a:lstStyle/>
          <a:p>
            <a:pPr marL="0" indent="0">
              <a:buNone/>
            </a:pPr>
            <a:r>
              <a:rPr lang="en-US" sz="4000" dirty="0">
                <a:cs typeface="Times New Roman" panose="02020603050405020304" pitchFamily="18" charset="0"/>
              </a:rPr>
              <a:t>Explore the relationship between the Madden Julian Oscillation (MJO) and Quasi-Biennial Oscillation (QBO).  Specifically, investigate how the QBO can influence surface precipitation through its effect on the MJO.</a:t>
            </a:r>
          </a:p>
        </p:txBody>
      </p:sp>
    </p:spTree>
    <p:extLst>
      <p:ext uri="{BB962C8B-B14F-4D97-AF65-F5344CB8AC3E}">
        <p14:creationId xmlns:p14="http://schemas.microsoft.com/office/powerpoint/2010/main" val="2866316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2389</TotalTime>
  <Words>729</Words>
  <Application>Microsoft Macintosh PowerPoint</Application>
  <PresentationFormat>Widescreen</PresentationFormat>
  <Paragraphs>56</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   Quasi-Biennial Oscillation Influence On The Madden-Julian Oscillation</vt:lpstr>
      <vt:lpstr>PowerPoint Presentation</vt:lpstr>
      <vt:lpstr>PowerPoint Presentation</vt:lpstr>
      <vt:lpstr>PowerPoint Presentation</vt:lpstr>
      <vt:lpstr>PowerPoint Presentation</vt:lpstr>
      <vt:lpstr>PowerPoint Presentation</vt:lpstr>
      <vt:lpstr>Motivation:</vt:lpstr>
      <vt:lpstr>Why would the QBO interact with the MJO?  </vt:lpstr>
      <vt:lpstr>Objective:</vt:lpstr>
      <vt:lpstr>PowerPoint Presentation</vt:lpstr>
      <vt:lpstr>PowerPoint Presentation</vt:lpstr>
      <vt:lpstr>PowerPoint Presentation</vt:lpstr>
      <vt:lpstr>Conclusions</vt:lpstr>
      <vt:lpstr>Acknowledgements</vt:lpstr>
      <vt:lpstr>PowerPoint Presentation</vt:lpstr>
      <vt:lpstr>Measurements </vt:lpstr>
      <vt:lpstr>PowerPoint Presentation</vt:lpstr>
      <vt:lpstr>PowerPoint Presentation</vt:lpstr>
      <vt:lpstr>PowerPoint Presentation</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  Johnson</dc:creator>
  <cp:lastModifiedBy>Johnson, Wes Lee - (wesjohnson)</cp:lastModifiedBy>
  <cp:revision>109</cp:revision>
  <dcterms:created xsi:type="dcterms:W3CDTF">2016-10-05T18:23:50Z</dcterms:created>
  <dcterms:modified xsi:type="dcterms:W3CDTF">2018-03-31T01:44:10Z</dcterms:modified>
</cp:coreProperties>
</file>